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70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8e30097e-afcd-4d36-95d7-bb31f670e6f4/?jumpTo=section_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prelistaj-udzbenik/260e5885-7091-4297-a390-2e8777f010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-sfera.hr/dodatni-digitalni-sadrzaji/8e30097e-afcd-4d36-95d7-bb31f670e6f4/?jumpTo=section_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-sfera.hr/dodatni-digitalni-sadrzaji/8e30097e-afcd-4d36-95d7-bb31f670e6f4/?jumpTo=section_10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+mn-lt"/>
                <a:cs typeface="Aharoni" panose="02010803020104030203" pitchFamily="2" charset="-79"/>
              </a:rPr>
              <a:t>SVE OKO NAS GRAĐENO JE OD </a:t>
            </a:r>
            <a:r>
              <a:rPr lang="hr-HR" b="1" dirty="0" smtClean="0">
                <a:solidFill>
                  <a:srgbClr val="2BA39D"/>
                </a:solidFill>
                <a:latin typeface="+mn-lt"/>
                <a:cs typeface="Aharoni" panose="02010803020104030203" pitchFamily="2" charset="-79"/>
              </a:rPr>
              <a:t>ČESTICA</a:t>
            </a:r>
            <a:br>
              <a:rPr lang="hr-HR" b="1" dirty="0" smtClean="0">
                <a:solidFill>
                  <a:srgbClr val="2BA39D"/>
                </a:solidFill>
                <a:latin typeface="+mn-lt"/>
                <a:cs typeface="Aharoni" panose="02010803020104030203" pitchFamily="2" charset="-79"/>
              </a:rPr>
            </a:br>
            <a:r>
              <a:rPr lang="hr-HR" b="1" dirty="0" smtClean="0">
                <a:solidFill>
                  <a:srgbClr val="2BA39D"/>
                </a:solidFill>
                <a:latin typeface="+mn-lt"/>
                <a:cs typeface="Aharoni" panose="02010803020104030203" pitchFamily="2" charset="-79"/>
              </a:rPr>
              <a:t>Prirodu grade tvari različitih svojstava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xe, Chopper, Cut, Split, Hatchet, Chop, Firewood, Wood">
            <a:extLst>
              <a:ext uri="{FF2B5EF4-FFF2-40B4-BE49-F238E27FC236}">
                <a16:creationId xmlns:a16="http://schemas.microsoft.com/office/drawing/2014/main" xmlns="" id="{7082727B-CC7E-4D77-BB75-AD20AA64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ol, Scissors, Hand Labor, Bobble, Sharp, Pointed, Cut">
            <a:extLst>
              <a:ext uri="{FF2B5EF4-FFF2-40B4-BE49-F238E27FC236}">
                <a16:creationId xmlns:a16="http://schemas.microsoft.com/office/drawing/2014/main" xmlns="" id="{A5686C9B-79CA-4DC3-AD05-F4B908D9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045402" cy="2448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ADAB031-6403-4CAB-ADFE-7139DFDD6F0E}"/>
              </a:ext>
            </a:extLst>
          </p:cNvPr>
          <p:cNvSpPr txBox="1"/>
          <p:nvPr/>
        </p:nvSpPr>
        <p:spPr>
          <a:xfrm>
            <a:off x="467544" y="1196752"/>
            <a:ext cx="3968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Primjeri promjena u kojima tvari mijenjaju oblik i veličinu, međutim ne nastaju nove tvari su još i npr. cijepanje drveta, rezanje tkanine ili vune škarama, otapanje šećera ili soli u vodi…</a:t>
            </a:r>
          </a:p>
        </p:txBody>
      </p:sp>
      <p:sp>
        <p:nvSpPr>
          <p:cNvPr id="10" name="Oblak 9">
            <a:extLst>
              <a:ext uri="{FF2B5EF4-FFF2-40B4-BE49-F238E27FC236}">
                <a16:creationId xmlns:a16="http://schemas.microsoft.com/office/drawing/2014/main" xmlns="" id="{4C503498-02E0-480A-873E-7A7DEE5634D5}"/>
              </a:ext>
            </a:extLst>
          </p:cNvPr>
          <p:cNvSpPr/>
          <p:nvPr/>
        </p:nvSpPr>
        <p:spPr>
          <a:xfrm>
            <a:off x="4427984" y="3861048"/>
            <a:ext cx="4536504" cy="258441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Pokušajte se prisjetiti još nekih promjena tvari iz vašeg svakodnevnog života u kojima tvar mijenja svoj oblik i veličinu, međutim ne nastaje nova tvar.</a:t>
            </a:r>
          </a:p>
        </p:txBody>
      </p:sp>
    </p:spTree>
    <p:extLst>
      <p:ext uri="{BB962C8B-B14F-4D97-AF65-F5344CB8AC3E}">
        <p14:creationId xmlns:p14="http://schemas.microsoft.com/office/powerpoint/2010/main" xmlns="" val="19307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B60E33-854D-4346-A2F5-BE30616A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68760"/>
            <a:ext cx="4040188" cy="1143000"/>
          </a:xfrm>
        </p:spPr>
        <p:txBody>
          <a:bodyPr>
            <a:normAutofit fontScale="90000"/>
          </a:bodyPr>
          <a:lstStyle/>
          <a:p>
            <a:r>
              <a:rPr lang="hr-HR" sz="2700" dirty="0">
                <a:latin typeface="+mn-lt"/>
                <a:hlinkClick r:id="rId2"/>
              </a:rPr>
              <a:t>Istraži mijenjaju li se tvari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 </a:t>
            </a:r>
            <a:r>
              <a:rPr lang="hr-HR" sz="2800" dirty="0" smtClean="0"/>
              <a:t>    </a:t>
            </a:r>
            <a:r>
              <a:rPr lang="hr-HR" sz="2700" dirty="0" smtClean="0"/>
              <a:t>Radna </a:t>
            </a:r>
            <a:r>
              <a:rPr lang="hr-HR" sz="2700" dirty="0"/>
              <a:t>bilježnica </a:t>
            </a:r>
            <a:r>
              <a:rPr lang="hr-HR" sz="2700" dirty="0" smtClean="0"/>
              <a:t>stranica </a:t>
            </a:r>
            <a:r>
              <a:rPr lang="hr-HR" sz="2700" dirty="0"/>
              <a:t>10.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D00CD4A-F382-46DE-BCC0-BDBD6207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TVARI mogu promijeniti i</a:t>
            </a:r>
            <a:r>
              <a:rPr kumimoji="0" lang="hr-H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svoja </a:t>
            </a:r>
            <a:r>
              <a:rPr kumimoji="0" lang="hr-HR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SVOJSTVA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npr.:</a:t>
            </a:r>
            <a:b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 gorenjem</a:t>
            </a:r>
            <a:b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 hrđanjem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endParaRPr lang="hr-HR" dirty="0"/>
          </a:p>
        </p:txBody>
      </p:sp>
      <p:pic>
        <p:nvPicPr>
          <p:cNvPr id="8" name="Rezervirano mjesto sadržaja 7" descr="Slika na kojoj se prikazuje stol, sjedenje, držanje, prekriveno&#10;&#10;Opis je automatski generiran">
            <a:extLst>
              <a:ext uri="{FF2B5EF4-FFF2-40B4-BE49-F238E27FC236}">
                <a16:creationId xmlns:a16="http://schemas.microsoft.com/office/drawing/2014/main" xmlns="" id="{9872F46D-7050-4B22-94BD-DED5EBDEEA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774" y="2996952"/>
            <a:ext cx="3648406" cy="2736304"/>
          </a:xfrm>
        </p:spPr>
      </p:pic>
      <p:pic>
        <p:nvPicPr>
          <p:cNvPr id="1026" name="Picture 2" descr="Oldtimer, Rusty, Old, Car Wreck, Wreck, Scrap, Rust">
            <a:extLst>
              <a:ext uri="{FF2B5EF4-FFF2-40B4-BE49-F238E27FC236}">
                <a16:creationId xmlns:a16="http://schemas.microsoft.com/office/drawing/2014/main" xmlns="" id="{FE58B191-B17C-4BB5-8C40-6EFB9C9A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4090528" cy="18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lak 8">
            <a:extLst>
              <a:ext uri="{FF2B5EF4-FFF2-40B4-BE49-F238E27FC236}">
                <a16:creationId xmlns:a16="http://schemas.microsoft.com/office/drawing/2014/main" xmlns="" id="{A9676C1C-25A2-4CB0-934E-5E99252FDE51}"/>
              </a:ext>
            </a:extLst>
          </p:cNvPr>
          <p:cNvSpPr/>
          <p:nvPr/>
        </p:nvSpPr>
        <p:spPr>
          <a:xfrm>
            <a:off x="5076056" y="1124744"/>
            <a:ext cx="3384376" cy="236954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Gorenjem papira nastala je potpuno nova tvar, pepeo koja ima drugačija svojstva od papira.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D7A076DF-DC9D-44BC-8726-E8C97785307A}"/>
              </a:ext>
            </a:extLst>
          </p:cNvPr>
          <p:cNvSpPr/>
          <p:nvPr/>
        </p:nvSpPr>
        <p:spPr>
          <a:xfrm>
            <a:off x="2123728" y="5877272"/>
            <a:ext cx="165618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hrđanje</a:t>
            </a:r>
          </a:p>
        </p:txBody>
      </p:sp>
      <p:sp>
        <p:nvSpPr>
          <p:cNvPr id="11" name="Pravokutnik 9">
            <a:extLst>
              <a:ext uri="{FF2B5EF4-FFF2-40B4-BE49-F238E27FC236}">
                <a16:creationId xmlns:a16="http://schemas.microsoft.com/office/drawing/2014/main" xmlns="" id="{D7A076DF-DC9D-44BC-8726-E8C97785307A}"/>
              </a:ext>
            </a:extLst>
          </p:cNvPr>
          <p:cNvSpPr/>
          <p:nvPr/>
        </p:nvSpPr>
        <p:spPr>
          <a:xfrm>
            <a:off x="6156176" y="5805264"/>
            <a:ext cx="165618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gorenje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1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215277B-9A67-4693-990A-6694C358B595}"/>
              </a:ext>
            </a:extLst>
          </p:cNvPr>
          <p:cNvSpPr txBox="1"/>
          <p:nvPr/>
        </p:nvSpPr>
        <p:spPr>
          <a:xfrm>
            <a:off x="323528" y="112474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Primjeri promjena u kojima je jedna tvar promijenila svoja svojstva, te je nastala nova tvar su </a:t>
            </a:r>
            <a:r>
              <a:rPr lang="hr-HR" sz="2400" dirty="0" err="1"/>
              <a:t>npr</a:t>
            </a:r>
            <a:r>
              <a:rPr lang="hr-HR" sz="2400" dirty="0"/>
              <a:t>: izgaranje benzina, truljenje lišća, gorenje drveta.</a:t>
            </a:r>
          </a:p>
        </p:txBody>
      </p:sp>
      <p:pic>
        <p:nvPicPr>
          <p:cNvPr id="2052" name="Picture 4" descr="Burnout, Burning Rubber, Motorcycle, Exhaust">
            <a:extLst>
              <a:ext uri="{FF2B5EF4-FFF2-40B4-BE49-F238E27FC236}">
                <a16:creationId xmlns:a16="http://schemas.microsoft.com/office/drawing/2014/main" xmlns="" id="{6A4A3D14-4FF1-4466-B962-6C8ED12B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641621" cy="26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Slika na kojoj se prikazuje na otvorenom, drveni, ograda, drvena&#10;&#10;Opis je automatski generiran">
            <a:extLst>
              <a:ext uri="{FF2B5EF4-FFF2-40B4-BE49-F238E27FC236}">
                <a16:creationId xmlns:a16="http://schemas.microsoft.com/office/drawing/2014/main" xmlns="" id="{1E1CBB50-D7E2-42AE-9B43-296960CA3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268760"/>
            <a:ext cx="3585426" cy="2607613"/>
          </a:xfrm>
          <a:prstGeom prst="rect">
            <a:avLst/>
          </a:prstGeom>
        </p:spPr>
      </p:pic>
      <p:sp>
        <p:nvSpPr>
          <p:cNvPr id="9" name="Oblak 8">
            <a:extLst>
              <a:ext uri="{FF2B5EF4-FFF2-40B4-BE49-F238E27FC236}">
                <a16:creationId xmlns:a16="http://schemas.microsoft.com/office/drawing/2014/main" xmlns="" id="{CD22E440-B91C-40D4-8C40-87693F00A523}"/>
              </a:ext>
            </a:extLst>
          </p:cNvPr>
          <p:cNvSpPr/>
          <p:nvPr/>
        </p:nvSpPr>
        <p:spPr>
          <a:xfrm>
            <a:off x="4860032" y="3861048"/>
            <a:ext cx="3888432" cy="26642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Prisjetite se još nekih promjena iz svakodnevnog života kojima tvari mijenjaju svoja svojstva i nastaju nove </a:t>
            </a:r>
            <a:r>
              <a:rPr lang="hr-HR" dirty="0" smtClean="0"/>
              <a:t>tvari.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3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xmlns="" id="{EEC4CC97-C132-424F-A597-625EE9F0C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37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 dirty="0"/>
              <a:t>Za kraj….</a:t>
            </a:r>
            <a:br>
              <a:rPr lang="hr-HR" sz="3100" dirty="0"/>
            </a:br>
            <a:r>
              <a:rPr lang="hr-HR" sz="3100" dirty="0"/>
              <a:t/>
            </a:r>
            <a:br>
              <a:rPr lang="hr-HR" sz="3100" dirty="0"/>
            </a:br>
            <a:endParaRPr lang="en-US" sz="3100" dirty="0"/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xmlns="" id="{0F4025AC-0CB8-4E86-8BCC-5EF62889E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302195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Vruća olovka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U nekoliko minuta napišite u </a:t>
            </a:r>
            <a:r>
              <a:rPr lang="hr-HR" dirty="0" smtClean="0">
                <a:solidFill>
                  <a:schemeClr val="tx1"/>
                </a:solidFill>
              </a:rPr>
              <a:t>vaše </a:t>
            </a:r>
            <a:r>
              <a:rPr lang="hr-HR" dirty="0">
                <a:solidFill>
                  <a:schemeClr val="tx1"/>
                </a:solidFill>
              </a:rPr>
              <a:t>bilježnice sve što ste na današnjem satu Prirode naučili.</a:t>
            </a:r>
          </a:p>
          <a:p>
            <a:pPr algn="l"/>
            <a:endParaRPr lang="hr-HR" dirty="0">
              <a:solidFill>
                <a:schemeClr val="tx1"/>
              </a:solidFill>
            </a:endParaRPr>
          </a:p>
          <a:p>
            <a:pPr algn="l"/>
            <a:r>
              <a:rPr lang="hr-HR" dirty="0">
                <a:solidFill>
                  <a:schemeClr val="tx1"/>
                </a:solidFill>
                <a:hlinkClick r:id="rId2"/>
              </a:rPr>
              <a:t>Provjerite svoje znanje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Pencil, Sharp, School Supplies, Sharpened">
            <a:extLst>
              <a:ext uri="{FF2B5EF4-FFF2-40B4-BE49-F238E27FC236}">
                <a16:creationId xmlns:a16="http://schemas.microsoft.com/office/drawing/2014/main" xmlns="" id="{4C894515-DE26-42A9-B9A4-EDF805CF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6311">
            <a:off x="4589444" y="1413862"/>
            <a:ext cx="3924609" cy="16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EEEECF5F-E036-4FBF-975A-9FBEF50756D2}"/>
              </a:ext>
            </a:extLst>
          </p:cNvPr>
          <p:cNvSpPr/>
          <p:nvPr/>
        </p:nvSpPr>
        <p:spPr>
          <a:xfrm>
            <a:off x="4788024" y="5517232"/>
            <a:ext cx="3816424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tvari, tijela</a:t>
            </a:r>
            <a:r>
              <a:rPr lang="hr-HR" sz="2000">
                <a:solidFill>
                  <a:schemeClr val="tx1"/>
                </a:solidFill>
              </a:rPr>
              <a:t>, svojstva tvari, promjene tvari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869160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522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hr-HR" sz="4100" dirty="0">
                <a:solidFill>
                  <a:schemeClr val="tx2"/>
                </a:solidFill>
              </a:rPr>
              <a:t/>
            </a:r>
            <a:br>
              <a:rPr lang="hr-HR" sz="4100" dirty="0">
                <a:solidFill>
                  <a:schemeClr val="tx2"/>
                </a:solidFill>
              </a:rPr>
            </a:br>
            <a:r>
              <a:rPr lang="hr-HR" sz="4100" dirty="0">
                <a:solidFill>
                  <a:schemeClr val="tx2"/>
                </a:solidFill>
              </a:rPr>
              <a:t>Prirodu grade tvari različitih svojstava</a:t>
            </a:r>
          </a:p>
        </p:txBody>
      </p:sp>
      <p:pic>
        <p:nvPicPr>
          <p:cNvPr id="3" name="Slika 2" descr="Slika na kojoj se prikazuje voda, na otvorenom, stijena, ocean&#10;&#10;Opis je automatski generiran">
            <a:extLst>
              <a:ext uri="{FF2B5EF4-FFF2-40B4-BE49-F238E27FC236}">
                <a16:creationId xmlns:a16="http://schemas.microsoft.com/office/drawing/2014/main" xmlns="" id="{77A55A49-92E4-4C06-B650-D509B6D83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16832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10955E-BB2F-41AC-9F58-EECBB9C8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268760"/>
            <a:ext cx="4464496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priroda, istraživanja prirode</a:t>
            </a:r>
          </a:p>
        </p:txBody>
      </p:sp>
      <p:sp>
        <p:nvSpPr>
          <p:cNvPr id="5" name="Pravokutnik: zaobljeni dijagonalni kutovi 4">
            <a:extLst>
              <a:ext uri="{FF2B5EF4-FFF2-40B4-BE49-F238E27FC236}">
                <a16:creationId xmlns:a16="http://schemas.microsoft.com/office/drawing/2014/main" xmlns="" id="{D9DAC6FB-39B6-4C4D-86DF-65A86A527E32}"/>
              </a:ext>
            </a:extLst>
          </p:cNvPr>
          <p:cNvSpPr/>
          <p:nvPr/>
        </p:nvSpPr>
        <p:spPr>
          <a:xfrm>
            <a:off x="1331640" y="2564904"/>
            <a:ext cx="6552728" cy="33123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b="1" dirty="0"/>
              <a:t>PONOVIMO:</a:t>
            </a:r>
          </a:p>
          <a:p>
            <a:pPr marL="342900" indent="-342900">
              <a:buAutoNum type="arabicPeriod"/>
            </a:pPr>
            <a:r>
              <a:rPr lang="hr-HR" sz="2400" dirty="0"/>
              <a:t>Vlastitim riječima objasnite što je okoliš, a što priroda?</a:t>
            </a:r>
          </a:p>
          <a:p>
            <a:pPr marL="342900" indent="-342900">
              <a:buAutoNum type="arabicPeriod"/>
            </a:pPr>
            <a:r>
              <a:rPr lang="hr-HR" sz="2400" dirty="0"/>
              <a:t>Kojim pomagalima istražujemo prirodu?</a:t>
            </a:r>
          </a:p>
          <a:p>
            <a:pPr marL="342900" indent="-342900">
              <a:buAutoNum type="arabicPeriod"/>
            </a:pPr>
            <a:r>
              <a:rPr lang="hr-HR" sz="2400" dirty="0"/>
              <a:t>Kako dijelimo prirodu?</a:t>
            </a:r>
          </a:p>
          <a:p>
            <a:pPr marL="342900" indent="-342900">
              <a:buAutoNum type="arabicPeriod"/>
            </a:pPr>
            <a:r>
              <a:rPr lang="hr-HR" sz="2400" dirty="0"/>
              <a:t>Objasnite na primjeru odabranog živog bića kako su usko povezani živa i neživa priroda.</a:t>
            </a:r>
          </a:p>
          <a:p>
            <a:pPr marL="342900" indent="-342900">
              <a:buAutoNum type="arabicPeriod"/>
            </a:pPr>
            <a:r>
              <a:rPr lang="hr-HR" sz="2400" dirty="0"/>
              <a:t>Na primjeru medvjeda objasnite obilježja živih bića.</a:t>
            </a:r>
          </a:p>
        </p:txBody>
      </p:sp>
    </p:spTree>
    <p:extLst>
      <p:ext uri="{BB962C8B-B14F-4D97-AF65-F5344CB8AC3E}">
        <p14:creationId xmlns:p14="http://schemas.microsoft.com/office/powerpoint/2010/main" xmlns="" val="243715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zaslon, zgrada, prozor, zrcalo&#10;&#10;Opis je automatski generiran">
            <a:extLst>
              <a:ext uri="{FF2B5EF4-FFF2-40B4-BE49-F238E27FC236}">
                <a16:creationId xmlns:a16="http://schemas.microsoft.com/office/drawing/2014/main" xmlns="" id="{8965208F-3C05-4B65-9D63-4AE9B75BB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196753"/>
            <a:ext cx="3195497" cy="2232248"/>
          </a:xfrm>
          <a:prstGeom prst="rect">
            <a:avLst/>
          </a:prstGeom>
        </p:spPr>
      </p:pic>
      <p:pic>
        <p:nvPicPr>
          <p:cNvPr id="5" name="Slika 4" descr="Slika na kojoj se prikazuje namještaj, sjedište, stolac, stolić&#10;&#10;Opis je automatski generiran">
            <a:extLst>
              <a:ext uri="{FF2B5EF4-FFF2-40B4-BE49-F238E27FC236}">
                <a16:creationId xmlns:a16="http://schemas.microsoft.com/office/drawing/2014/main" xmlns="" id="{89F252FA-C6FB-432F-A641-6F2F395F2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823282"/>
            <a:ext cx="1584176" cy="2317913"/>
          </a:xfrm>
          <a:prstGeom prst="rect">
            <a:avLst/>
          </a:prstGeom>
        </p:spPr>
      </p:pic>
      <p:sp>
        <p:nvSpPr>
          <p:cNvPr id="2" name="Oblak 1">
            <a:extLst>
              <a:ext uri="{FF2B5EF4-FFF2-40B4-BE49-F238E27FC236}">
                <a16:creationId xmlns:a16="http://schemas.microsoft.com/office/drawing/2014/main" xmlns="" id="{9504860B-2E36-4F8E-B2B3-185E128967EA}"/>
              </a:ext>
            </a:extLst>
          </p:cNvPr>
          <p:cNvSpPr/>
          <p:nvPr/>
        </p:nvSpPr>
        <p:spPr>
          <a:xfrm>
            <a:off x="251520" y="1196752"/>
            <a:ext cx="4032448" cy="187220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Osvrnite se u učionici oko sebe i navedite što sve vidite.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7938A81C-2992-4604-AD64-6AEABC419E88}"/>
              </a:ext>
            </a:extLst>
          </p:cNvPr>
          <p:cNvSpPr txBox="1"/>
          <p:nvPr/>
        </p:nvSpPr>
        <p:spPr>
          <a:xfrm>
            <a:off x="611560" y="306896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Sve ono što ste nabrojali (klupe, stolce, školsku ploču, spužvu, prozor…) nazivamo </a:t>
            </a:r>
            <a:r>
              <a:rPr lang="hr-HR" sz="2800" b="1" dirty="0"/>
              <a:t>TIJELIMA.</a:t>
            </a:r>
          </a:p>
        </p:txBody>
      </p:sp>
      <p:pic>
        <p:nvPicPr>
          <p:cNvPr id="9" name="Slika 8" descr="Slika na kojoj se prikazuje igra, košarka, sport&#10;&#10;Opis je automatski generiran">
            <a:extLst>
              <a:ext uri="{FF2B5EF4-FFF2-40B4-BE49-F238E27FC236}">
                <a16:creationId xmlns:a16="http://schemas.microsoft.com/office/drawing/2014/main" xmlns="" id="{1B68A28F-9C6F-4816-BC9E-B1EA280D8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797152"/>
            <a:ext cx="1800200" cy="120191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62C0991-B8FF-4FC8-99F4-57571E0E9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365104"/>
            <a:ext cx="2103388" cy="14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83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893D3FD-C74B-478B-B614-D1943ADE37C1}"/>
              </a:ext>
            </a:extLst>
          </p:cNvPr>
          <p:cNvSpPr txBox="1"/>
          <p:nvPr/>
        </p:nvSpPr>
        <p:spPr>
          <a:xfrm>
            <a:off x="611560" y="1052736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Sve ono od čega su pojedina tijela građena, nazivamo </a:t>
            </a:r>
            <a:r>
              <a:rPr lang="hr-HR" sz="2800" b="1" dirty="0"/>
              <a:t>TVARIMA.</a:t>
            </a:r>
          </a:p>
          <a:p>
            <a:endParaRPr lang="hr-HR" sz="2800" b="1" dirty="0"/>
          </a:p>
        </p:txBody>
      </p:sp>
      <p:pic>
        <p:nvPicPr>
          <p:cNvPr id="4" name="Slika 3" descr="Slika na kojoj se prikazuje zaslon, zgrada, prozor, zrcalo&#10;&#10;Opis je automatski generiran">
            <a:extLst>
              <a:ext uri="{FF2B5EF4-FFF2-40B4-BE49-F238E27FC236}">
                <a16:creationId xmlns:a16="http://schemas.microsoft.com/office/drawing/2014/main" xmlns="" id="{101F267B-06AE-43D1-AB24-F59B47F33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30350"/>
            <a:ext cx="3564358" cy="2489920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xmlns="" id="{899064E3-DBE7-4F9D-9DBF-CA338CE57747}"/>
              </a:ext>
            </a:extLst>
          </p:cNvPr>
          <p:cNvCxnSpPr/>
          <p:nvPr/>
        </p:nvCxnSpPr>
        <p:spPr>
          <a:xfrm>
            <a:off x="3635896" y="299695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3480FF8-77A7-43D4-B4A3-BD31CAAED9E1}"/>
              </a:ext>
            </a:extLst>
          </p:cNvPr>
          <p:cNvSpPr txBox="1"/>
          <p:nvPr/>
        </p:nvSpPr>
        <p:spPr>
          <a:xfrm>
            <a:off x="5272592" y="2557915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Prozor je </a:t>
            </a:r>
            <a:r>
              <a:rPr lang="hr-HR" sz="2400" dirty="0" smtClean="0"/>
              <a:t>građen </a:t>
            </a:r>
            <a:r>
              <a:rPr lang="hr-HR" sz="2400" dirty="0"/>
              <a:t>od drveta i stakla.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9400C6E-4B2C-463C-BCFB-2BFE412B0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420270"/>
            <a:ext cx="3239648" cy="2160223"/>
          </a:xfrm>
          <a:prstGeom prst="rect">
            <a:avLst/>
          </a:prstGeom>
        </p:spPr>
      </p:pic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xmlns="" id="{E02FB103-B664-421E-9F50-580C4168A9C9}"/>
              </a:ext>
            </a:extLst>
          </p:cNvPr>
          <p:cNvCxnSpPr/>
          <p:nvPr/>
        </p:nvCxnSpPr>
        <p:spPr>
          <a:xfrm>
            <a:off x="3635896" y="580526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3FE658A-E3F3-471D-B4CF-A0E3B0DC8673}"/>
              </a:ext>
            </a:extLst>
          </p:cNvPr>
          <p:cNvSpPr txBox="1"/>
          <p:nvPr/>
        </p:nvSpPr>
        <p:spPr>
          <a:xfrm>
            <a:off x="5364088" y="537321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Knjiga je građena od papira.</a:t>
            </a:r>
          </a:p>
        </p:txBody>
      </p:sp>
    </p:spTree>
    <p:extLst>
      <p:ext uri="{BB962C8B-B14F-4D97-AF65-F5344CB8AC3E}">
        <p14:creationId xmlns:p14="http://schemas.microsoft.com/office/powerpoint/2010/main" xmlns="" val="371713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mještaj, sjedište, stolac, stolić&#10;&#10;Opis je automatski generiran">
            <a:extLst>
              <a:ext uri="{FF2B5EF4-FFF2-40B4-BE49-F238E27FC236}">
                <a16:creationId xmlns:a16="http://schemas.microsoft.com/office/drawing/2014/main" xmlns="" id="{B930EFC3-7F5A-4EDA-8FD4-9A771EBA1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96752"/>
            <a:ext cx="1800200" cy="249950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7DD934F2-1E77-4117-B322-F1DD7A8538E3}"/>
              </a:ext>
            </a:extLst>
          </p:cNvPr>
          <p:cNvSpPr txBox="1"/>
          <p:nvPr/>
        </p:nvSpPr>
        <p:spPr>
          <a:xfrm>
            <a:off x="3995936" y="141277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Stolac je napravljen od dvije tvari: metala i plastike.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xmlns="" id="{8B3D3FFE-C2E2-4701-8FFE-685CEAEC471B}"/>
              </a:ext>
            </a:extLst>
          </p:cNvPr>
          <p:cNvCxnSpPr/>
          <p:nvPr/>
        </p:nvCxnSpPr>
        <p:spPr>
          <a:xfrm>
            <a:off x="2483768" y="1988840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 descr="Slika na kojoj se prikazuje igra, košarka, sport&#10;&#10;Opis je automatski generiran">
            <a:extLst>
              <a:ext uri="{FF2B5EF4-FFF2-40B4-BE49-F238E27FC236}">
                <a16:creationId xmlns:a16="http://schemas.microsoft.com/office/drawing/2014/main" xmlns="" id="{132FA049-9A48-4C17-9CF8-AE167677B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293096"/>
            <a:ext cx="2379993" cy="1656184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388395F-D14B-40A7-B920-3CDC45DA1CF5}"/>
              </a:ext>
            </a:extLst>
          </p:cNvPr>
          <p:cNvSpPr txBox="1"/>
          <p:nvPr/>
        </p:nvSpPr>
        <p:spPr>
          <a:xfrm>
            <a:off x="4067944" y="468659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Lopta je izgrađena od gume.</a:t>
            </a:r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xmlns="" id="{D5795555-4E10-4F74-B2A3-0FDAF1A962D1}"/>
              </a:ext>
            </a:extLst>
          </p:cNvPr>
          <p:cNvCxnSpPr/>
          <p:nvPr/>
        </p:nvCxnSpPr>
        <p:spPr>
          <a:xfrm>
            <a:off x="2555776" y="5107085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lak 13">
            <a:extLst>
              <a:ext uri="{FF2B5EF4-FFF2-40B4-BE49-F238E27FC236}">
                <a16:creationId xmlns:a16="http://schemas.microsoft.com/office/drawing/2014/main" xmlns="" id="{833F0FB2-2D6E-4018-97F7-22B84F34E568}"/>
              </a:ext>
            </a:extLst>
          </p:cNvPr>
          <p:cNvSpPr/>
          <p:nvPr/>
        </p:nvSpPr>
        <p:spPr>
          <a:xfrm>
            <a:off x="4719534" y="2254970"/>
            <a:ext cx="3690156" cy="2535879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</a:rPr>
              <a:t>Imenujte još neka tijela i navedite tvari od kojih su izgrađena.</a:t>
            </a:r>
          </a:p>
        </p:txBody>
      </p:sp>
    </p:spTree>
    <p:extLst>
      <p:ext uri="{BB962C8B-B14F-4D97-AF65-F5344CB8AC3E}">
        <p14:creationId xmlns:p14="http://schemas.microsoft.com/office/powerpoint/2010/main" xmlns="" val="42883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stol, torta, žena&#10;&#10;Opis je automatski generiran">
            <a:extLst>
              <a:ext uri="{FF2B5EF4-FFF2-40B4-BE49-F238E27FC236}">
                <a16:creationId xmlns:a16="http://schemas.microsoft.com/office/drawing/2014/main" xmlns="" id="{7B6DB809-9B7E-4DCC-AC9B-517D852A7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924944"/>
            <a:ext cx="3912544" cy="330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E23D958-A5AD-4255-8AAD-E3D2C32A7776}"/>
              </a:ext>
            </a:extLst>
          </p:cNvPr>
          <p:cNvSpPr txBox="1"/>
          <p:nvPr/>
        </p:nvSpPr>
        <p:spPr>
          <a:xfrm>
            <a:off x="611560" y="1196752"/>
            <a:ext cx="74168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400" b="0" dirty="0" err="1">
                <a:hlinkClick r:id="rId3"/>
              </a:rPr>
              <a:t>Istraži</a:t>
            </a:r>
            <a:r>
              <a:rPr lang="en-US" sz="2400" b="0" dirty="0">
                <a:hlinkClick r:id="rId3"/>
              </a:rPr>
              <a:t> </a:t>
            </a:r>
            <a:r>
              <a:rPr lang="en-US" sz="2400" b="0" dirty="0" err="1">
                <a:hlinkClick r:id="rId3"/>
              </a:rPr>
              <a:t>volumen</a:t>
            </a:r>
            <a:r>
              <a:rPr lang="en-US" sz="2400" b="0" dirty="0">
                <a:hlinkClick r:id="rId3"/>
              </a:rPr>
              <a:t> </a:t>
            </a:r>
            <a:r>
              <a:rPr lang="en-US" sz="2400" b="0" dirty="0" err="1">
                <a:hlinkClick r:id="rId3"/>
              </a:rPr>
              <a:t>i</a:t>
            </a:r>
            <a:r>
              <a:rPr lang="en-US" sz="2400" b="0" dirty="0">
                <a:hlinkClick r:id="rId3"/>
              </a:rPr>
              <a:t> </a:t>
            </a:r>
            <a:r>
              <a:rPr lang="en-US" sz="2400" b="0" dirty="0" err="1">
                <a:hlinkClick r:id="rId3"/>
              </a:rPr>
              <a:t>oblik</a:t>
            </a:r>
            <a:r>
              <a:rPr lang="en-US" sz="2400" b="0" dirty="0">
                <a:hlinkClick r:id="rId3"/>
              </a:rPr>
              <a:t> </a:t>
            </a:r>
            <a:r>
              <a:rPr lang="en-US" sz="2400" b="0" dirty="0" err="1">
                <a:hlinkClick r:id="rId3"/>
              </a:rPr>
              <a:t>vode</a:t>
            </a:r>
            <a:r>
              <a:rPr lang="en-US" sz="2400" b="0" dirty="0">
                <a:hlinkClick r:id="rId3"/>
              </a:rPr>
              <a:t> u </a:t>
            </a:r>
            <a:r>
              <a:rPr lang="en-US" sz="2400" b="0" dirty="0" err="1">
                <a:hlinkClick r:id="rId3"/>
              </a:rPr>
              <a:t>različitim</a:t>
            </a:r>
            <a:r>
              <a:rPr lang="en-US" sz="2400" b="0" dirty="0">
                <a:hlinkClick r:id="rId3"/>
              </a:rPr>
              <a:t> </a:t>
            </a:r>
            <a:r>
              <a:rPr lang="en-US" sz="2400" b="0" dirty="0" err="1">
                <a:hlinkClick r:id="rId3"/>
              </a:rPr>
              <a:t>posudama</a:t>
            </a:r>
            <a:endParaRPr lang="en-US" sz="2400" b="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400" b="0" dirty="0" err="1"/>
              <a:t>Radna</a:t>
            </a:r>
            <a:r>
              <a:rPr lang="en-US" sz="2400" b="0" dirty="0"/>
              <a:t> </a:t>
            </a:r>
            <a:r>
              <a:rPr lang="en-US" sz="2400" b="0" dirty="0" err="1"/>
              <a:t>bilježnica</a:t>
            </a:r>
            <a:r>
              <a:rPr lang="en-US" sz="2400" b="0" dirty="0"/>
              <a:t> 9. </a:t>
            </a:r>
            <a:r>
              <a:rPr lang="en-US" sz="2400" b="0" dirty="0" err="1" smtClean="0"/>
              <a:t>stran</a:t>
            </a:r>
            <a:r>
              <a:rPr lang="hr-HR" sz="2400" b="0" dirty="0" smtClean="0"/>
              <a:t>ica</a:t>
            </a:r>
            <a:endParaRPr lang="hr-HR" sz="2400" b="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400" b="0" dirty="0"/>
              <a:t>Sve tvari imaju </a:t>
            </a:r>
            <a:r>
              <a:rPr lang="hr-HR" sz="2400" b="1" dirty="0"/>
              <a:t>masu,</a:t>
            </a:r>
            <a:r>
              <a:rPr lang="hr-HR" sz="2400" b="0" dirty="0"/>
              <a:t> </a:t>
            </a:r>
            <a:r>
              <a:rPr lang="hr-HR" sz="2400" b="1" dirty="0"/>
              <a:t>volumen i oblik, </a:t>
            </a:r>
            <a:r>
              <a:rPr lang="hr-HR" sz="2400" b="0" dirty="0"/>
              <a:t>odnosno sve tvari zauzimaju prostor.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400" b="0" dirty="0"/>
          </a:p>
          <a:p>
            <a:endParaRPr lang="hr-HR" dirty="0"/>
          </a:p>
        </p:txBody>
      </p:sp>
      <p:sp>
        <p:nvSpPr>
          <p:cNvPr id="2" name="Oblak 1">
            <a:extLst>
              <a:ext uri="{FF2B5EF4-FFF2-40B4-BE49-F238E27FC236}">
                <a16:creationId xmlns:a16="http://schemas.microsoft.com/office/drawing/2014/main" xmlns="" id="{B117322F-E1B0-472B-8CEA-334AF2AF1D99}"/>
              </a:ext>
            </a:extLst>
          </p:cNvPr>
          <p:cNvSpPr/>
          <p:nvPr/>
        </p:nvSpPr>
        <p:spPr>
          <a:xfrm>
            <a:off x="179512" y="3212976"/>
            <a:ext cx="5256584" cy="28803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000" dirty="0"/>
              <a:t>Razmisli i odgovori: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000" dirty="0"/>
              <a:t>Što ispunjava napuhani balon?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000" dirty="0"/>
              <a:t>Pretpostavi ima li zrak masu?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000" dirty="0"/>
              <a:t>O čemu ovisi kakvog je voda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hr-HR" sz="2000" dirty="0"/>
              <a:t>oblika?</a:t>
            </a:r>
          </a:p>
          <a:p>
            <a:pPr algn="ctr"/>
            <a:endParaRPr lang="hr-HR" dirty="0"/>
          </a:p>
        </p:txBody>
      </p:sp>
      <p:sp>
        <p:nvSpPr>
          <p:cNvPr id="6" name="Action Button: Movie 5">
            <a:hlinkClick r:id="rId4" highlightClick="1"/>
          </p:cNvPr>
          <p:cNvSpPr/>
          <p:nvPr/>
        </p:nvSpPr>
        <p:spPr>
          <a:xfrm>
            <a:off x="7092280" y="1556792"/>
            <a:ext cx="1224136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601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5CCAF0F-65A0-463D-A086-0FA897BE292E}"/>
              </a:ext>
            </a:extLst>
          </p:cNvPr>
          <p:cNvSpPr txBox="1"/>
          <p:nvPr/>
        </p:nvSpPr>
        <p:spPr>
          <a:xfrm>
            <a:off x="539552" y="836712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pPr algn="ctr"/>
            <a:endParaRPr lang="hr-HR" sz="2800" dirty="0">
              <a:solidFill>
                <a:schemeClr val="tx2"/>
              </a:solidFill>
            </a:endParaRPr>
          </a:p>
          <a:p>
            <a:pPr algn="ctr"/>
            <a:endParaRPr lang="hr-HR" sz="2800" dirty="0">
              <a:solidFill>
                <a:schemeClr val="tx2"/>
              </a:solidFill>
            </a:endParaRP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>
              <a:hlinkClick r:id="rId2"/>
            </a:endParaRPr>
          </a:p>
          <a:p>
            <a:endParaRPr lang="hr-HR" sz="2400" dirty="0"/>
          </a:p>
        </p:txBody>
      </p:sp>
      <p:pic>
        <p:nvPicPr>
          <p:cNvPr id="4" name="Slika 3" descr="Slika na kojoj se prikazuje voda, na otvorenom, stijena, ocean&#10;&#10;Opis je automatski generiran">
            <a:extLst>
              <a:ext uri="{FF2B5EF4-FFF2-40B4-BE49-F238E27FC236}">
                <a16:creationId xmlns:a16="http://schemas.microsoft.com/office/drawing/2014/main" xmlns="" id="{D25AA6EF-6A9A-4D03-A5CA-CC3B0A449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276872"/>
            <a:ext cx="2940381" cy="22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 na kojoj se prikazuje staklo, vino, hrana&#10;&#10;Opis je automatski generiran">
            <a:extLst>
              <a:ext uri="{FF2B5EF4-FFF2-40B4-BE49-F238E27FC236}">
                <a16:creationId xmlns:a16="http://schemas.microsoft.com/office/drawing/2014/main" xmlns="" id="{4FA61BB4-49C8-42EE-9440-11456CE1C6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294874"/>
            <a:ext cx="2862489" cy="214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40E8609-D844-4085-8F5D-9AF25F9F3F0F}"/>
              </a:ext>
            </a:extLst>
          </p:cNvPr>
          <p:cNvSpPr txBox="1"/>
          <p:nvPr/>
        </p:nvSpPr>
        <p:spPr>
          <a:xfrm>
            <a:off x="683568" y="141277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Prirodu grade tvari različitih svojstava.</a:t>
            </a:r>
          </a:p>
        </p:txBody>
      </p:sp>
      <p:pic>
        <p:nvPicPr>
          <p:cNvPr id="9" name="Slika 8" descr="Slika na kojoj se prikazuje na otvorenom, oblačno, oblaci, muškarac&#10;&#10;Opis je automatski generiran">
            <a:extLst>
              <a:ext uri="{FF2B5EF4-FFF2-40B4-BE49-F238E27FC236}">
                <a16:creationId xmlns:a16="http://schemas.microsoft.com/office/drawing/2014/main" xmlns="" id="{66C463E0-A758-4E96-B75E-EA3A33415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509120"/>
            <a:ext cx="2668022" cy="201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2A5D08D2-10D2-468F-A1C6-1998F50CC6C6}"/>
              </a:ext>
            </a:extLst>
          </p:cNvPr>
          <p:cNvSpPr/>
          <p:nvPr/>
        </p:nvSpPr>
        <p:spPr>
          <a:xfrm>
            <a:off x="2123728" y="2420888"/>
            <a:ext cx="1584176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Kamenje je čvrsto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826F24C8-3224-420F-9C09-A7ECC8A8397E}"/>
              </a:ext>
            </a:extLst>
          </p:cNvPr>
          <p:cNvSpPr/>
          <p:nvPr/>
        </p:nvSpPr>
        <p:spPr>
          <a:xfrm flipH="1">
            <a:off x="5364088" y="2420888"/>
            <a:ext cx="1431778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Voda je tekuća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92B002C1-B553-41B2-A1D7-15C31CDCE801}"/>
              </a:ext>
            </a:extLst>
          </p:cNvPr>
          <p:cNvSpPr/>
          <p:nvPr/>
        </p:nvSpPr>
        <p:spPr>
          <a:xfrm flipH="1">
            <a:off x="4139952" y="4653136"/>
            <a:ext cx="1431778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Zrak je plinovit</a:t>
            </a:r>
          </a:p>
        </p:txBody>
      </p:sp>
      <p:sp>
        <p:nvSpPr>
          <p:cNvPr id="11" name="Action Button: Movie 10">
            <a:hlinkClick r:id="rId6" highlightClick="1"/>
          </p:cNvPr>
          <p:cNvSpPr/>
          <p:nvPr/>
        </p:nvSpPr>
        <p:spPr>
          <a:xfrm>
            <a:off x="6948264" y="4797152"/>
            <a:ext cx="1152128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53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CF2295EE-DA50-4531-B255-33B1039994C0}"/>
              </a:ext>
            </a:extLst>
          </p:cNvPr>
          <p:cNvSpPr txBox="1"/>
          <p:nvPr/>
        </p:nvSpPr>
        <p:spPr>
          <a:xfrm>
            <a:off x="467544" y="908720"/>
            <a:ext cx="8229600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r-HR" sz="3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Tvari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imaju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različita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svojstva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hr-HR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latin typeface="+mj-lt"/>
                <a:ea typeface="+mj-ea"/>
                <a:cs typeface="+mj-cs"/>
              </a:rPr>
              <a:t>Svojstva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tvari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ovise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o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njihovoj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građi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sastavu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527729A5-156F-4788-9795-363C1619782E}"/>
              </a:ext>
            </a:extLst>
          </p:cNvPr>
          <p:cNvSpPr txBox="1"/>
          <p:nvPr/>
        </p:nvSpPr>
        <p:spPr>
          <a:xfrm>
            <a:off x="345631" y="2852935"/>
            <a:ext cx="4040188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400" dirty="0"/>
              <a:t>TVARI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promijeniti</a:t>
            </a:r>
            <a:r>
              <a:rPr lang="en-US" sz="2400" dirty="0"/>
              <a:t> </a:t>
            </a:r>
            <a:r>
              <a:rPr lang="en-US" sz="2400" b="1" dirty="0"/>
              <a:t>OBLIK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dirty="0"/>
              <a:t>VELIČINU</a:t>
            </a:r>
            <a:r>
              <a:rPr lang="en-US" sz="2400" dirty="0"/>
              <a:t>, </a:t>
            </a:r>
            <a:r>
              <a:rPr lang="en-US" sz="2400" dirty="0" err="1"/>
              <a:t>primjerice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hr-HR" sz="2400" dirty="0"/>
              <a:t>k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zgužvamo</a:t>
            </a:r>
            <a:r>
              <a:rPr lang="en-US" sz="2400" dirty="0"/>
              <a:t> list </a:t>
            </a:r>
            <a:r>
              <a:rPr lang="en-US" sz="2400" dirty="0" err="1"/>
              <a:t>papira</a:t>
            </a:r>
            <a:r>
              <a:rPr lang="en-US" sz="2400" dirty="0"/>
              <a:t>. </a:t>
            </a:r>
          </a:p>
        </p:txBody>
      </p:sp>
      <p:pic>
        <p:nvPicPr>
          <p:cNvPr id="7" name="Slika 6" descr="Slika na kojoj se prikazuje na zatvorenom, stol, sjedenje, drveni&#10;&#10;Opis je automatski generiran">
            <a:extLst>
              <a:ext uri="{FF2B5EF4-FFF2-40B4-BE49-F238E27FC236}">
                <a16:creationId xmlns:a16="http://schemas.microsoft.com/office/drawing/2014/main" xmlns="" id="{6CFF4251-A189-4CD4-B2E7-F693BAAA9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9" y="3552031"/>
            <a:ext cx="4402832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lak 7">
            <a:extLst>
              <a:ext uri="{FF2B5EF4-FFF2-40B4-BE49-F238E27FC236}">
                <a16:creationId xmlns:a16="http://schemas.microsoft.com/office/drawing/2014/main" xmlns="" id="{73B8E049-6B50-49AC-BC84-15683110F89B}"/>
              </a:ext>
            </a:extLst>
          </p:cNvPr>
          <p:cNvSpPr/>
          <p:nvPr/>
        </p:nvSpPr>
        <p:spPr>
          <a:xfrm>
            <a:off x="4860032" y="2564904"/>
            <a:ext cx="3974405" cy="21602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Gužvanjem je papir promijenio oblik i veličinu, međutim takvom promjenom </a:t>
            </a:r>
            <a:r>
              <a:rPr lang="hr-HR" b="1" dirty="0"/>
              <a:t>nije</a:t>
            </a:r>
            <a:r>
              <a:rPr lang="hr-HR" dirty="0"/>
              <a:t> nastala nova tvar.</a:t>
            </a:r>
          </a:p>
        </p:txBody>
      </p:sp>
    </p:spTree>
    <p:extLst>
      <p:ext uri="{BB962C8B-B14F-4D97-AF65-F5344CB8AC3E}">
        <p14:creationId xmlns:p14="http://schemas.microsoft.com/office/powerpoint/2010/main" xmlns="" val="374330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423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SVE OKO NAS GRAĐENO JE OD ČESTICA Prirodu grade tvari različitih svojstava </vt:lpstr>
      <vt:lpstr> Prirodu grade tvari različitih svojstava</vt:lpstr>
      <vt:lpstr>Već znam: priroda, istraživanja prirode</vt:lpstr>
      <vt:lpstr>Slide 4</vt:lpstr>
      <vt:lpstr>Slide 5</vt:lpstr>
      <vt:lpstr>Slide 6</vt:lpstr>
      <vt:lpstr>Slide 7</vt:lpstr>
      <vt:lpstr>Slide 8</vt:lpstr>
      <vt:lpstr>Slide 9</vt:lpstr>
      <vt:lpstr>Slide 10</vt:lpstr>
      <vt:lpstr>Istraži mijenjaju li se tvari      Radna bilježnica stranica 10.</vt:lpstr>
      <vt:lpstr>Slide 12</vt:lpstr>
      <vt:lpstr>Za kraj….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SVE OKO NAS GRAĐENO JE OD ČESTICA </dc:title>
  <dc:creator>Doroteja Domjanović-Horvat</dc:creator>
  <cp:lastModifiedBy>sk-mpovalec</cp:lastModifiedBy>
  <cp:revision>12</cp:revision>
  <dcterms:created xsi:type="dcterms:W3CDTF">2020-11-12T14:41:24Z</dcterms:created>
  <dcterms:modified xsi:type="dcterms:W3CDTF">2021-08-11T10:00:29Z</dcterms:modified>
</cp:coreProperties>
</file>